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5"/>
  </p:sldMasterIdLst>
  <p:notesMasterIdLst>
    <p:notesMasterId r:id="rId17"/>
  </p:notesMasterIdLst>
  <p:handoutMasterIdLst>
    <p:handoutMasterId r:id="rId18"/>
  </p:handoutMasterIdLst>
  <p:sldIdLst>
    <p:sldId id="257" r:id="rId6"/>
    <p:sldId id="268" r:id="rId7"/>
    <p:sldId id="269" r:id="rId8"/>
    <p:sldId id="274" r:id="rId9"/>
    <p:sldId id="275" r:id="rId10"/>
    <p:sldId id="271" r:id="rId11"/>
    <p:sldId id="276" r:id="rId12"/>
    <p:sldId id="277" r:id="rId13"/>
    <p:sldId id="278" r:id="rId14"/>
    <p:sldId id="272" r:id="rId15"/>
    <p:sldId id="273" r:id="rId16"/>
  </p:sldIdLst>
  <p:sldSz cx="12190413" cy="6858000"/>
  <p:notesSz cx="6858000" cy="9144000"/>
  <p:custDataLst>
    <p:tags r:id="rId19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098" autoAdjust="0"/>
  </p:normalViewPr>
  <p:slideViewPr>
    <p:cSldViewPr showGuides="1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21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tx1"/>
                </a:solidFill>
                <a:latin typeface="+mn-lt"/>
              </a:rPr>
              <a:t>DTU Compute – Visual Computing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80" charset="-128"/>
              </a:rPr>
              <a:t>18-04-2021</a:t>
            </a:r>
            <a:endParaRPr kumimoji="0" lang="en-GB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dirty="0">
                <a:solidFill>
                  <a:schemeClr val="tx1"/>
                </a:solidFill>
                <a:latin typeface="+mn-lt"/>
              </a:rPr>
              <a:t>Patrick</a:t>
            </a:r>
            <a:r>
              <a:rPr lang="en-GB" sz="700" baseline="0" dirty="0">
                <a:solidFill>
                  <a:schemeClr val="tx1"/>
                </a:solidFill>
                <a:latin typeface="+mn-lt"/>
              </a:rPr>
              <a:t> M. Jensen, patmjen@dtu.dk</a:t>
            </a:r>
            <a:endParaRPr lang="en-GB" sz="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F1CAA-1277-4760-BD4B-7EA2823EC2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6000" dirty="0"/>
              <a:t>A Comprehensive </a:t>
            </a:r>
            <a:r>
              <a:rPr lang="da-DK" sz="6000" dirty="0" err="1"/>
              <a:t>Survery</a:t>
            </a:r>
            <a:r>
              <a:rPr lang="da-DK" sz="6000" dirty="0"/>
              <a:t> on </a:t>
            </a:r>
            <a:r>
              <a:rPr lang="da-DK" sz="6000" dirty="0" err="1"/>
              <a:t>Geometric</a:t>
            </a:r>
            <a:r>
              <a:rPr lang="da-DK" sz="6000" dirty="0"/>
              <a:t> Deep Learning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8468E1B-D4EA-4957-9088-03B529A02F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Cao et al., 2020, IEEE Access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1825DC4-B64F-409D-B2BF-8777BD34C1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520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A3900-40B4-45D2-A6BE-EF7B3442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5A80EB-903E-482B-971F-DD241B00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Computer Vision and 3D Shape Analysis</a:t>
            </a:r>
          </a:p>
          <a:p>
            <a:r>
              <a:rPr lang="en-US" dirty="0"/>
              <a:t>Shape classification</a:t>
            </a:r>
          </a:p>
          <a:p>
            <a:r>
              <a:rPr lang="en-US" dirty="0"/>
              <a:t>Shape correspondence</a:t>
            </a:r>
          </a:p>
          <a:p>
            <a:r>
              <a:rPr lang="en-US" dirty="0"/>
              <a:t>Shape segmentation</a:t>
            </a:r>
          </a:p>
          <a:p>
            <a:r>
              <a:rPr lang="en-US" dirty="0"/>
              <a:t>Others</a:t>
            </a:r>
          </a:p>
          <a:p>
            <a:r>
              <a:rPr lang="en-US" dirty="0"/>
              <a:t>Our own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E407A16-CA8F-4019-A86B-DD28A8BD85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E63AB1E-27C6-43B4-9FD3-CD66861CD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077" y="1196752"/>
            <a:ext cx="1728192" cy="23809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0ECA8EE4-DE83-4503-97BC-786386FBF44E}"/>
              </a:ext>
            </a:extLst>
          </p:cNvPr>
          <p:cNvSpPr txBox="1"/>
          <p:nvPr/>
        </p:nvSpPr>
        <p:spPr>
          <a:xfrm>
            <a:off x="8944499" y="1025539"/>
            <a:ext cx="280702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sz="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Hanocka</a:t>
            </a:r>
            <a:r>
              <a:rPr lang="en-US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</a:t>
            </a:r>
            <a:r>
              <a:rPr lang="en-US" sz="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MeshCNN</a:t>
            </a:r>
            <a:r>
              <a:rPr lang="en-US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Network with an Edge, 2019, ACM Trans. Graph.</a:t>
            </a:r>
            <a:endParaRPr lang="en-US" sz="700" dirty="0">
              <a:latin typeface="+mn-lt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61C9BD3-018C-4141-8E6A-EE85A2836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362" y="2481459"/>
            <a:ext cx="3885137" cy="13600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D3359EAE-506E-4A7A-AECF-155B133C9854}"/>
              </a:ext>
            </a:extLst>
          </p:cNvPr>
          <p:cNvSpPr txBox="1"/>
          <p:nvPr/>
        </p:nvSpPr>
        <p:spPr>
          <a:xfrm>
            <a:off x="5059362" y="3941229"/>
            <a:ext cx="417646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sz="700" dirty="0">
                <a:latin typeface="+mn-lt"/>
              </a:rPr>
              <a:t>Wang et al., Pixel2Mesh: 3D Mesh Model Generation via Image Guided Deformation, 2020, PAMI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1F1B033-703F-48FD-A716-08C0C50E4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813" y="4441049"/>
            <a:ext cx="3359750" cy="1391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854FB95A-718D-413A-BD65-3222D2F6C458}"/>
              </a:ext>
            </a:extLst>
          </p:cNvPr>
          <p:cNvSpPr txBox="1"/>
          <p:nvPr/>
        </p:nvSpPr>
        <p:spPr>
          <a:xfrm>
            <a:off x="7469456" y="5908813"/>
            <a:ext cx="4176464" cy="266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sz="700" dirty="0" err="1">
                <a:latin typeface="+mn-lt"/>
              </a:rPr>
              <a:t>Wickramasinghe</a:t>
            </a:r>
            <a:r>
              <a:rPr lang="en-US" sz="700" dirty="0">
                <a:latin typeface="+mn-lt"/>
              </a:rPr>
              <a:t> et al., Voxel2Mesh: 3D Mesh Model Generation from Volumetric Data, 2020, MICCAI</a:t>
            </a:r>
          </a:p>
          <a:p>
            <a:pPr algn="l">
              <a:spcBef>
                <a:spcPts val="432"/>
              </a:spcBef>
            </a:pPr>
            <a:endParaRPr lang="en-US" sz="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178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FD6B3-D73F-4841-B9D2-B115B862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and Open Problems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0D4E1C-E0BD-434C-B45E-D247CA7F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costs</a:t>
            </a:r>
          </a:p>
          <a:p>
            <a:pPr lvl="1"/>
            <a:r>
              <a:rPr lang="en-US" dirty="0"/>
              <a:t>Hard to batch</a:t>
            </a:r>
          </a:p>
          <a:p>
            <a:pPr lvl="1"/>
            <a:r>
              <a:rPr lang="en-US" dirty="0"/>
              <a:t>Hard to take advantage of GPU</a:t>
            </a:r>
          </a:p>
          <a:p>
            <a:endParaRPr lang="en-US" dirty="0"/>
          </a:p>
          <a:p>
            <a:r>
              <a:rPr lang="en-US" dirty="0"/>
              <a:t>Deeper architectures</a:t>
            </a:r>
          </a:p>
          <a:p>
            <a:pPr lvl="1"/>
            <a:r>
              <a:rPr lang="en-US" dirty="0"/>
              <a:t>Hard to avoid features averaging out</a:t>
            </a:r>
          </a:p>
          <a:p>
            <a:endParaRPr lang="en-US" dirty="0"/>
          </a:p>
          <a:p>
            <a:r>
              <a:rPr lang="en-US" dirty="0"/>
              <a:t>Dynamic graphs</a:t>
            </a:r>
          </a:p>
          <a:p>
            <a:endParaRPr lang="en-US" dirty="0"/>
          </a:p>
          <a:p>
            <a:r>
              <a:rPr lang="en-US" dirty="0"/>
              <a:t>Scalability / Generalization</a:t>
            </a:r>
          </a:p>
          <a:p>
            <a:endParaRPr lang="en-US" dirty="0"/>
          </a:p>
          <a:p>
            <a:r>
              <a:rPr lang="en-US" dirty="0"/>
              <a:t>Causal reasoning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650FAA8-5FB1-4B33-BA88-0528969C7A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50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B2EC5-997E-4C0E-A136-F0C91E27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E8EF64-A29A-45FC-A49C-080587075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Intro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Background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Methods</a:t>
            </a:r>
          </a:p>
          <a:p>
            <a:pPr marL="558900" lvl="1" indent="-342900">
              <a:buFont typeface="+mj-lt"/>
              <a:buAutoNum type="arabicPeriod"/>
            </a:pPr>
            <a:r>
              <a:rPr lang="en-US" dirty="0"/>
              <a:t>Graphs</a:t>
            </a:r>
          </a:p>
          <a:p>
            <a:pPr marL="558900" lvl="1" indent="-342900">
              <a:buFont typeface="+mj-lt"/>
              <a:buAutoNum type="arabicPeriod"/>
            </a:pPr>
            <a:r>
              <a:rPr lang="en-US" dirty="0"/>
              <a:t>Manifolds (meshes)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Applications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Future Work and Open Problems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Conclusion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9595753-1B85-408A-BB87-4902101FD8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756AA90-E819-4822-91D2-500D7A2AE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326" y="3911932"/>
            <a:ext cx="3983782" cy="246429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E38956F-ED36-498D-9299-47A62008C04E}"/>
              </a:ext>
            </a:extLst>
          </p:cNvPr>
          <p:cNvSpPr txBox="1"/>
          <p:nvPr/>
        </p:nvSpPr>
        <p:spPr>
          <a:xfrm>
            <a:off x="7324491" y="6322366"/>
            <a:ext cx="417725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Yang et al., PFCNN: Convolutional Neural Networks on 3D Surfaces Using Parallel Frames, 2020, CVPR</a:t>
            </a:r>
            <a:endParaRPr lang="en-US" sz="600" dirty="0">
              <a:latin typeface="+mn-lt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1AC899B-4493-4517-80D6-DA33A87C9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633" y="717808"/>
            <a:ext cx="3366054" cy="2684165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A854663B-1863-4650-BF0F-1DE3EBC75F69}"/>
              </a:ext>
            </a:extLst>
          </p:cNvPr>
          <p:cNvSpPr txBox="1"/>
          <p:nvPr/>
        </p:nvSpPr>
        <p:spPr>
          <a:xfrm>
            <a:off x="6993987" y="3391913"/>
            <a:ext cx="41772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sz="600" dirty="0">
                <a:latin typeface="+mn-lt"/>
              </a:rPr>
              <a:t>Cao et al., A Comprehensive </a:t>
            </a:r>
            <a:r>
              <a:rPr lang="en-US" sz="600" dirty="0" err="1">
                <a:latin typeface="+mn-lt"/>
              </a:rPr>
              <a:t>Survery</a:t>
            </a:r>
            <a:r>
              <a:rPr lang="en-US" sz="600" dirty="0">
                <a:latin typeface="+mn-lt"/>
              </a:rPr>
              <a:t> on Geometric Deep Learning, 2020, IEEE Access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342678" y="2204864"/>
            <a:ext cx="4392488" cy="324036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121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2BCF5-7FA2-4B11-B1F6-DE246803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D7C9857-2212-4FAF-8098-83180F8D24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C646FD5-C9D7-487B-A7E9-57C660279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525" y="1398843"/>
            <a:ext cx="10010775" cy="227647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3F77CE9F-4813-41B1-8370-AE46B84CD00F}"/>
              </a:ext>
            </a:extLst>
          </p:cNvPr>
          <p:cNvSpPr txBox="1"/>
          <p:nvPr/>
        </p:nvSpPr>
        <p:spPr>
          <a:xfrm>
            <a:off x="7967414" y="1306510"/>
            <a:ext cx="41772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sz="600" dirty="0">
                <a:latin typeface="+mn-lt"/>
              </a:rPr>
              <a:t>https://en.wikipedia.org/wiki/Laplacian_matrix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F41B19B-B42C-4264-95EF-957BB1BBF71A}"/>
              </a:ext>
            </a:extLst>
          </p:cNvPr>
          <p:cNvSpPr txBox="1"/>
          <p:nvPr/>
        </p:nvSpPr>
        <p:spPr>
          <a:xfrm>
            <a:off x="4511030" y="3675318"/>
            <a:ext cx="5760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US" b="1" dirty="0">
                <a:latin typeface="+mn-lt"/>
              </a:rPr>
              <a:t>D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ED8F899-3E90-49A1-8C40-0FCC118F13E8}"/>
              </a:ext>
            </a:extLst>
          </p:cNvPr>
          <p:cNvSpPr txBox="1"/>
          <p:nvPr/>
        </p:nvSpPr>
        <p:spPr>
          <a:xfrm>
            <a:off x="6662888" y="3675317"/>
            <a:ext cx="5760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US" b="1" dirty="0">
                <a:latin typeface="+mn-lt"/>
              </a:rPr>
              <a:t>A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5FB2771B-458A-46F7-9D1A-39BC93086D3D}"/>
              </a:ext>
            </a:extLst>
          </p:cNvPr>
          <p:cNvSpPr txBox="1"/>
          <p:nvPr/>
        </p:nvSpPr>
        <p:spPr>
          <a:xfrm>
            <a:off x="9119542" y="3675317"/>
            <a:ext cx="8640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US" b="1" dirty="0">
                <a:latin typeface="+mn-lt"/>
              </a:rPr>
              <a:t>L = D - A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8E74C0BC-0C62-4184-ABF0-E23E52F1F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69" y="4828678"/>
            <a:ext cx="4124325" cy="542925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70D61DF3-D152-4000-9985-99953F2C1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662" y="5296706"/>
            <a:ext cx="2676525" cy="523875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A1752598-4B6C-4182-87DF-F288C0174438}"/>
              </a:ext>
            </a:extLst>
          </p:cNvPr>
          <p:cNvSpPr txBox="1"/>
          <p:nvPr/>
        </p:nvSpPr>
        <p:spPr>
          <a:xfrm>
            <a:off x="1342678" y="4435774"/>
            <a:ext cx="295232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dirty="0">
                <a:latin typeface="+mn-lt"/>
              </a:rPr>
              <a:t>Normalized Laplacians</a:t>
            </a:r>
          </a:p>
        </p:txBody>
      </p:sp>
      <p:pic>
        <p:nvPicPr>
          <p:cNvPr id="26" name="Billede 25">
            <a:extLst>
              <a:ext uri="{FF2B5EF4-FFF2-40B4-BE49-F238E27FC236}">
                <a16:creationId xmlns:a16="http://schemas.microsoft.com/office/drawing/2014/main" id="{EEC58FDA-3AFB-4F5A-8B20-01135A5EE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254" y="4681995"/>
            <a:ext cx="4671699" cy="1404604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0269A4E3-5526-4F02-8882-3FA46A4E6551}"/>
              </a:ext>
            </a:extLst>
          </p:cNvPr>
          <p:cNvSpPr txBox="1"/>
          <p:nvPr/>
        </p:nvSpPr>
        <p:spPr>
          <a:xfrm>
            <a:off x="6527254" y="4435774"/>
            <a:ext cx="32403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dirty="0">
                <a:latin typeface="+mn-lt"/>
              </a:rPr>
              <a:t>Cotan formula for mesh Laplacian</a:t>
            </a:r>
          </a:p>
        </p:txBody>
      </p:sp>
    </p:spTree>
    <p:extLst>
      <p:ext uri="{BB962C8B-B14F-4D97-AF65-F5344CB8AC3E}">
        <p14:creationId xmlns:p14="http://schemas.microsoft.com/office/powerpoint/2010/main" val="278392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DDD5F-4CF1-4A62-AD2C-DAD47F35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4881AC4-A0A8-44DC-985C-91ECC30B6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2F000A9-3FCC-4FFA-93EE-8A50779ED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918" y="2780928"/>
            <a:ext cx="1343025" cy="52387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771154F-4150-4F74-9F65-5FB7FDDB6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530" y="3301206"/>
            <a:ext cx="2790825" cy="714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felt 6">
                <a:extLst>
                  <a:ext uri="{FF2B5EF4-FFF2-40B4-BE49-F238E27FC236}">
                    <a16:creationId xmlns:a16="http://schemas.microsoft.com/office/drawing/2014/main" id="{94DBD3B0-3162-4305-962F-F90A3957CC0E}"/>
                  </a:ext>
                </a:extLst>
              </p:cNvPr>
              <p:cNvSpPr txBox="1"/>
              <p:nvPr/>
            </p:nvSpPr>
            <p:spPr>
              <a:xfrm>
                <a:off x="8310918" y="4166528"/>
                <a:ext cx="3628109" cy="277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432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a-DK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a-DK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da-DK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sub>
                        <m:sup>
                          <m:r>
                            <a:rPr lang="da-DK" b="1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a-DK" b="1" i="0" smtClean="0"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da-DK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a-DK" b="0" i="0" smtClean="0">
                          <a:latin typeface="Cambria Math" panose="02040503050406030204" pitchFamily="18" charset="0"/>
                        </a:rPr>
                        <m:t>IFFT</m:t>
                      </m:r>
                      <m:d>
                        <m:dPr>
                          <m:ctrlPr>
                            <a:rPr lang="da-DK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a-DK" b="0" i="0" smtClean="0">
                              <a:latin typeface="Cambria Math" panose="02040503050406030204" pitchFamily="18" charset="0"/>
                            </a:rPr>
                            <m:t>FFT</m:t>
                          </m:r>
                          <m:d>
                            <m:dPr>
                              <m:ctrlPr>
                                <a:rPr lang="da-DK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da-DK" b="1" i="1" smtClean="0">
                              <a:latin typeface="Cambria Math" panose="02040503050406030204" pitchFamily="18" charset="0"/>
                            </a:rPr>
                            <m:t>⊙</m:t>
                          </m:r>
                          <m:r>
                            <m:rPr>
                              <m:sty m:val="p"/>
                            </m:rPr>
                            <a:rPr lang="da-DK" b="0" i="0" smtClean="0">
                              <a:latin typeface="Cambria Math" panose="02040503050406030204" pitchFamily="18" charset="0"/>
                            </a:rPr>
                            <m:t>FFT</m:t>
                          </m:r>
                          <m:d>
                            <m:dPr>
                              <m:ctrlPr>
                                <a:rPr lang="da-DK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b="1" i="0" smtClean="0"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e>
                          </m:d>
                        </m:e>
                      </m:d>
                      <m:r>
                        <a:rPr lang="da-DK" b="1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a-DK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a-DK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da-DK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sub>
                        <m:sup>
                          <m:r>
                            <a:rPr lang="da-DK" b="1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a-DK" b="1" i="0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da-DK" b="1" i="0" smtClean="0">
                          <a:latin typeface="Cambria Math" panose="02040503050406030204" pitchFamily="18" charset="0"/>
                        </a:rPr>
                        <m:t>𝐠</m:t>
                      </m:r>
                    </m:oMath>
                  </m:oMathPara>
                </a14:m>
                <a:endParaRPr lang="en-US" b="1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7" name="Tekstfelt 6">
                <a:extLst>
                  <a:ext uri="{FF2B5EF4-FFF2-40B4-BE49-F238E27FC236}">
                    <a16:creationId xmlns:a16="http://schemas.microsoft.com/office/drawing/2014/main" id="{94DBD3B0-3162-4305-962F-F90A3957C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918" y="4166528"/>
                <a:ext cx="3628109" cy="277961"/>
              </a:xfrm>
              <a:prstGeom prst="rect">
                <a:avLst/>
              </a:prstGeom>
              <a:blipFill>
                <a:blip r:embed="rId4"/>
                <a:stretch>
                  <a:fillRect r="-671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Billede 9">
            <a:extLst>
              <a:ext uri="{FF2B5EF4-FFF2-40B4-BE49-F238E27FC236}">
                <a16:creationId xmlns:a16="http://schemas.microsoft.com/office/drawing/2014/main" id="{21C44EBA-DB0D-4155-897D-650F1132C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32" y="2008925"/>
            <a:ext cx="7884194" cy="3298936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E4DEE1AD-AE2A-4D38-B488-FD3924281A72}"/>
              </a:ext>
            </a:extLst>
          </p:cNvPr>
          <p:cNvSpPr txBox="1"/>
          <p:nvPr/>
        </p:nvSpPr>
        <p:spPr>
          <a:xfrm>
            <a:off x="694606" y="5445224"/>
            <a:ext cx="489654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sz="700" dirty="0">
                <a:latin typeface="+mn-lt"/>
              </a:rPr>
              <a:t>Bronstein et al., Geometric deep learning: going beyond Euclidean data, 2016, IEEE Signal Process. Mag.</a:t>
            </a:r>
          </a:p>
        </p:txBody>
      </p:sp>
    </p:spTree>
    <p:extLst>
      <p:ext uri="{BB962C8B-B14F-4D97-AF65-F5344CB8AC3E}">
        <p14:creationId xmlns:p14="http://schemas.microsoft.com/office/powerpoint/2010/main" val="324921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191FD-161A-45E9-BF9D-AB8F9C77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Graphs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C78123-5508-4CFD-801A-E68A72CE83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Spectral methods</a:t>
            </a:r>
          </a:p>
          <a:p>
            <a:r>
              <a:rPr lang="en-US" dirty="0"/>
              <a:t>All use spectral conv. Trick</a:t>
            </a:r>
          </a:p>
          <a:p>
            <a:r>
              <a:rPr lang="en-US" dirty="0"/>
              <a:t>SCNN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Smooth SCNN</a:t>
            </a:r>
          </a:p>
          <a:p>
            <a:r>
              <a:rPr lang="en-US" dirty="0" err="1"/>
              <a:t>ChebNet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GDN</a:t>
            </a:r>
          </a:p>
          <a:p>
            <a:endParaRPr lang="en-US" dirty="0"/>
          </a:p>
          <a:p>
            <a:r>
              <a:rPr lang="en-US" dirty="0" err="1"/>
              <a:t>CayleyNets</a:t>
            </a:r>
            <a:endParaRPr lang="en-US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9FE7BC1-04E7-4553-97FC-7D04EDC18D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Spatial methods</a:t>
            </a:r>
          </a:p>
          <a:p>
            <a:r>
              <a:rPr lang="en-US" dirty="0"/>
              <a:t>GNN</a:t>
            </a:r>
          </a:p>
          <a:p>
            <a:endParaRPr lang="en-US" dirty="0"/>
          </a:p>
          <a:p>
            <a:r>
              <a:rPr lang="en-US" dirty="0" err="1"/>
              <a:t>GraphSage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DCNN</a:t>
            </a:r>
          </a:p>
          <a:p>
            <a:endParaRPr lang="en-US" dirty="0"/>
          </a:p>
          <a:p>
            <a:r>
              <a:rPr lang="en-US" dirty="0"/>
              <a:t>PATCHY-SAN</a:t>
            </a:r>
          </a:p>
          <a:p>
            <a:r>
              <a:rPr lang="en-US" dirty="0"/>
              <a:t>LGCN</a:t>
            </a:r>
          </a:p>
          <a:p>
            <a:r>
              <a:rPr lang="en-US" dirty="0" err="1"/>
              <a:t>MoNet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DD79749-761C-42BD-8767-C3B5BBEFE3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5C5F97A-EC70-49E6-AF4A-9BBAE586F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437" y="2276872"/>
            <a:ext cx="2776697" cy="1124837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0A065D6-D63E-442A-B0A6-1B5C10806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870" y="3645024"/>
            <a:ext cx="2669056" cy="107559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173E2C8B-FC09-4759-8CAD-7DE62CFDF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437" y="4963929"/>
            <a:ext cx="3168352" cy="45028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D305A5-675A-403A-A2FD-EC7D48792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704" y="4025706"/>
            <a:ext cx="1612488" cy="686341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4D24542C-61FA-4FC4-8A61-69F882C48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9382" y="1988841"/>
            <a:ext cx="2736231" cy="413514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F72F3ECD-7978-4C2F-A852-45B97ECBD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5447" y="2558473"/>
            <a:ext cx="3384376" cy="813964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68DBACE9-36F1-4341-A617-FFF76054C3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3361" y="3467664"/>
            <a:ext cx="2448272" cy="75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4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93FFE-A45F-418E-A4A2-E981656E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Manifolds (meshes)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2A1BE7-B04C-4C99-A9E5-412E1ECF9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726" y="5085184"/>
            <a:ext cx="9312374" cy="116672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Extrinsic                     vs.                     Intrinsic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5B90CA1-7406-471F-BC92-805EDDCA6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DCD9E64-3350-4A39-89EC-FC14961A1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853" y="1672048"/>
            <a:ext cx="8507788" cy="32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3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93FFE-A45F-418E-A4A2-E981656E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Manifolds (meshes): Extrinsic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5B90CA1-7406-471F-BC92-805EDDCA6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A1782FC-6D9D-4167-A76C-48BF1BA58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56" y="2276872"/>
            <a:ext cx="6236907" cy="302433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95ACEB8-E3CF-43C4-A018-FE7665765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032" y="2802242"/>
            <a:ext cx="5274778" cy="211761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156F0A53-CA1B-40A4-A48B-18C4C25F94EC}"/>
              </a:ext>
            </a:extLst>
          </p:cNvPr>
          <p:cNvSpPr txBox="1"/>
          <p:nvPr/>
        </p:nvSpPr>
        <p:spPr>
          <a:xfrm>
            <a:off x="1918742" y="5373216"/>
            <a:ext cx="30963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US" dirty="0">
                <a:latin typeface="+mn-lt"/>
              </a:rPr>
              <a:t>Voxel-based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AC0409F7-233D-4449-8072-25F3A872AC50}"/>
              </a:ext>
            </a:extLst>
          </p:cNvPr>
          <p:cNvSpPr txBox="1"/>
          <p:nvPr/>
        </p:nvSpPr>
        <p:spPr>
          <a:xfrm>
            <a:off x="7751390" y="5373216"/>
            <a:ext cx="28083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US" dirty="0">
                <a:latin typeface="+mn-lt"/>
              </a:rPr>
              <a:t>Multi-view CNN</a:t>
            </a:r>
          </a:p>
        </p:txBody>
      </p:sp>
    </p:spTree>
    <p:extLst>
      <p:ext uri="{BB962C8B-B14F-4D97-AF65-F5344CB8AC3E}">
        <p14:creationId xmlns:p14="http://schemas.microsoft.com/office/powerpoint/2010/main" val="398315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93FFE-A45F-418E-A4A2-E981656E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Manifolds (meshes): Intrinsic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5B90CA1-7406-471F-BC92-805EDDCA6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D41015E-7E13-41AA-8D3E-0DCCFEEC3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34"/>
          <a:stretch/>
        </p:blipFill>
        <p:spPr>
          <a:xfrm>
            <a:off x="1547106" y="1398843"/>
            <a:ext cx="9767614" cy="2548841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2D56B927-FFEB-4C30-8CA7-DFF90AF55A03}"/>
              </a:ext>
            </a:extLst>
          </p:cNvPr>
          <p:cNvSpPr txBox="1"/>
          <p:nvPr/>
        </p:nvSpPr>
        <p:spPr>
          <a:xfrm>
            <a:off x="4439022" y="3947684"/>
            <a:ext cx="417646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sz="700" dirty="0">
                <a:latin typeface="+mn-lt"/>
              </a:rPr>
              <a:t>Monti et al., Geometric deep learning on graphs and manifolds using mixture model CNNs, 2017, CVPR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7708E99-06C9-452F-80FA-077989686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822" y="5141708"/>
            <a:ext cx="7115175" cy="1533525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F9F05807-6463-4F02-B138-0E75CD2B8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990" y="4095954"/>
            <a:ext cx="2160240" cy="436706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B68C9EE-CEC2-437F-BFE6-B377115B5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966" y="4486192"/>
            <a:ext cx="2575118" cy="592645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E4B16E6D-7247-48BB-8B6D-44C71B552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913" y="4054974"/>
            <a:ext cx="2342388" cy="477686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B373C47F-C87E-41C1-A241-F8DB22D546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0084" y="4567231"/>
            <a:ext cx="2614588" cy="430565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91BAF061-4B71-425B-98BC-26E3C827E6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5566" y="4067712"/>
            <a:ext cx="2766119" cy="452210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45B2F862-2275-4853-A2ED-BE48C47991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5158" y="4442436"/>
            <a:ext cx="1512168" cy="5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3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93FFE-A45F-418E-A4A2-E981656E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Manifolds (meshes): Intrinsic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5B90CA1-7406-471F-BC92-805EDDCA6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CAB77BA-C167-413F-BA04-9386B9304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00" y="1428512"/>
            <a:ext cx="8734425" cy="328612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A0C0A489-5408-42C9-B6FC-6A3D2FBD06F3}"/>
              </a:ext>
            </a:extLst>
          </p:cNvPr>
          <p:cNvSpPr txBox="1"/>
          <p:nvPr/>
        </p:nvSpPr>
        <p:spPr>
          <a:xfrm>
            <a:off x="4439022" y="4690445"/>
            <a:ext cx="417646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sz="700" dirty="0">
                <a:latin typeface="+mn-lt"/>
              </a:rPr>
              <a:t>Qi et al., </a:t>
            </a:r>
            <a:r>
              <a:rPr lang="en-US" sz="700" dirty="0" err="1">
                <a:latin typeface="+mn-lt"/>
              </a:rPr>
              <a:t>Pointnet</a:t>
            </a:r>
            <a:r>
              <a:rPr lang="en-US" sz="700" dirty="0">
                <a:latin typeface="+mn-lt"/>
              </a:rPr>
              <a:t>: Deep learning on point sets for 3d classification and segmentation, 2017. CVPR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52FE2C3-E8DC-484E-871A-EF5C0D8E4D67}"/>
              </a:ext>
            </a:extLst>
          </p:cNvPr>
          <p:cNvSpPr txBox="1"/>
          <p:nvPr/>
        </p:nvSpPr>
        <p:spPr>
          <a:xfrm>
            <a:off x="1414686" y="5085184"/>
            <a:ext cx="5328592" cy="8412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dirty="0" err="1">
                <a:latin typeface="+mn-lt"/>
              </a:rPr>
              <a:t>PointNet</a:t>
            </a:r>
            <a:r>
              <a:rPr lang="en-US" dirty="0">
                <a:latin typeface="+mn-lt"/>
              </a:rPr>
              <a:t>: Just work on points – forget connectivity</a:t>
            </a:r>
          </a:p>
          <a:p>
            <a:pPr algn="l">
              <a:spcBef>
                <a:spcPts val="432"/>
              </a:spcBef>
            </a:pPr>
            <a:endParaRPr lang="en-US" dirty="0">
              <a:latin typeface="+mn-lt"/>
            </a:endParaRPr>
          </a:p>
          <a:p>
            <a:pPr algn="l">
              <a:spcBef>
                <a:spcPts val="432"/>
              </a:spcBef>
            </a:pPr>
            <a:r>
              <a:rPr lang="en-US" dirty="0" err="1">
                <a:latin typeface="+mn-lt"/>
              </a:rPr>
              <a:t>PointNet</a:t>
            </a:r>
            <a:r>
              <a:rPr lang="en-US" dirty="0">
                <a:latin typeface="+mn-lt"/>
              </a:rPr>
              <a:t>++: Add multi-scale approach to improve results</a:t>
            </a:r>
          </a:p>
        </p:txBody>
      </p:sp>
    </p:spTree>
    <p:extLst>
      <p:ext uri="{BB962C8B-B14F-4D97-AF65-F5344CB8AC3E}">
        <p14:creationId xmlns:p14="http://schemas.microsoft.com/office/powerpoint/2010/main" val="40564584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TemplateConfiguration><![CDATA[{"elementsMetadata":[{"type":"shape","id":"2fce62a0-f28a-44e1-a519-0cbe37b25f7a","elementConfiguration":{"binding":"UserProfile.Offices.Workarea_{{DocumentLanguage}}","disableUpdates":false,"type":"text"}},{"type":"shape","id":"58465eeb-cfe0-4970-97ec-88179dc0a9c2","elementConfiguration":{"binding":"Form.Date","format":"{{DateFormats.GeneralDate}}","disableUpdates":false,"type":"date"}},{"type":"shape","id":"5020bdfb-1912-4d6d-a5c3-71b7da283692","elementConfiguration":{"binding":"Form.PresentationTitle","disableUpdates":false,"type":"text"}},{"type":"shape","id":"8d5b95d1-8a23-4044-9620-bf5e7305a170","elementConfiguration":{"binding":"UserProfile.Offices.Workarea_{{DocumentLanguage}}","disableUpdates":false,"type":"text"}},{"type":"shape","id":"79fbb3c3-dd89-47ef-91e9-e0bd2bb0942f","elementConfiguration":{"binding":"Form.Date","format":"{{DateFormats.GeneralDate}}","disableUpdates":false,"type":"date"}},{"type":"shape","id":"5e9447ba-0dff-46ec-ac33-540c046ca40a","elementConfiguration":{"binding":"Form.PresentationTitle","disableUpdates":false,"type":"text"}}],"transformationConfigurations":[{"language":"{{DocumentLanguage}}","disableUpdates":false,"type":"proofingLanguage"}],"enableDocumentContentUpdater":true,"templateName":"DTU Template 16_9 - Corporate red","templateDescription":"","version":"1.2"}]]></TemplafyTemplateConfiguration>
</file>

<file path=customXml/item2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4Xm7d242HGo446IH5nRjQA=="},{"name":"PresentationTitle","value":"ZR/I84ubq+6CkRKNk7nn9w=="}]}]]></Templafy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Props1.xml><?xml version="1.0" encoding="utf-8"?>
<ds:datastoreItem xmlns:ds="http://schemas.openxmlformats.org/officeDocument/2006/customXml" ds:itemID="{1334258C-C3E7-4029-A615-C886A240FB15}">
  <ds:schemaRefs/>
</ds:datastoreItem>
</file>

<file path=customXml/itemProps2.xml><?xml version="1.0" encoding="utf-8"?>
<ds:datastoreItem xmlns:ds="http://schemas.openxmlformats.org/officeDocument/2006/customXml" ds:itemID="{05DC2B94-7C1B-4C14-83B0-9CD2A82C27E0}">
  <ds:schemaRefs/>
</ds:datastoreItem>
</file>

<file path=customXml/itemProps3.xml><?xml version="1.0" encoding="utf-8"?>
<ds:datastoreItem xmlns:ds="http://schemas.openxmlformats.org/officeDocument/2006/customXml" ds:itemID="{F4C08C7F-F953-44DE-ACDE-930692BDDB0F}">
  <ds:schemaRefs/>
</ds:datastoreItem>
</file>

<file path=customXml/itemProps4.xml><?xml version="1.0" encoding="utf-8"?>
<ds:datastoreItem xmlns:ds="http://schemas.openxmlformats.org/officeDocument/2006/customXml" ds:itemID="{02E7CCCE-613B-4CED-B813-E473EA1E01B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408</TotalTime>
  <Words>334</Words>
  <Application>Microsoft Office PowerPoint</Application>
  <PresentationFormat>Custom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Cambria Math</vt:lpstr>
      <vt:lpstr>Times New Roman</vt:lpstr>
      <vt:lpstr>Verdana</vt:lpstr>
      <vt:lpstr>Blank</vt:lpstr>
      <vt:lpstr>A Comprehensive Survery on Geometric Deep Learning</vt:lpstr>
      <vt:lpstr>The Paper</vt:lpstr>
      <vt:lpstr>Background</vt:lpstr>
      <vt:lpstr>Background</vt:lpstr>
      <vt:lpstr>Methods: Graphs</vt:lpstr>
      <vt:lpstr>Methods: Manifolds (meshes)</vt:lpstr>
      <vt:lpstr>Methods: Manifolds (meshes): Extrinsic</vt:lpstr>
      <vt:lpstr>Methods: Manifolds (meshes): Intrinsic</vt:lpstr>
      <vt:lpstr>Methods: Manifolds (meshes): Intrinsic</vt:lpstr>
      <vt:lpstr>Applications</vt:lpstr>
      <vt:lpstr>Future Work and Open Problems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HALOS: Blood Vessel Segmentation</dc:title>
  <dc:creator>Patrick Møller Jensen</dc:creator>
  <cp:lastModifiedBy>Patrick Møller Jensen</cp:lastModifiedBy>
  <cp:revision>60</cp:revision>
  <dcterms:created xsi:type="dcterms:W3CDTF">2021-03-02T12:43:09Z</dcterms:created>
  <dcterms:modified xsi:type="dcterms:W3CDTF">2021-05-18T12:29:20Z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636838302414865013</vt:lpwstr>
  </property>
  <property fmtid="{D5CDD505-2E9C-101B-9397-08002B2CF9AE}" pid="6" name="TemplafyLanguageCode">
    <vt:lpwstr>en-GB</vt:lpwstr>
  </property>
</Properties>
</file>